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398" r:id="rId3"/>
    <p:sldId id="397" r:id="rId4"/>
    <p:sldId id="267" r:id="rId5"/>
    <p:sldId id="395" r:id="rId6"/>
    <p:sldId id="399" r:id="rId7"/>
    <p:sldId id="400" r:id="rId8"/>
    <p:sldId id="401" r:id="rId9"/>
    <p:sldId id="402" r:id="rId10"/>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1" autoAdjust="0"/>
    <p:restoredTop sz="60457" autoAdjust="0"/>
  </p:normalViewPr>
  <p:slideViewPr>
    <p:cSldViewPr>
      <p:cViewPr varScale="1">
        <p:scale>
          <a:sx n="48" d="100"/>
          <a:sy n="48" d="100"/>
        </p:scale>
        <p:origin x="1641" y="36"/>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9/03/2019</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901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1763449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48801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133096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749765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331706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1628614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41603286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beginning of the </a:t>
            </a:r>
            <a:br>
              <a:rPr lang="en-US" i="1" dirty="0"/>
            </a:br>
            <a:r>
              <a:rPr lang="en-US" i="1" dirty="0"/>
              <a:t>maturity process</a:t>
            </a:r>
          </a:p>
        </p:txBody>
      </p:sp>
      <p:sp>
        <p:nvSpPr>
          <p:cNvPr id="3" name="Text Placeholder 2"/>
          <p:cNvSpPr>
            <a:spLocks noGrp="1"/>
          </p:cNvSpPr>
          <p:nvPr>
            <p:ph type="body" sz="quarter" idx="10"/>
          </p:nvPr>
        </p:nvSpPr>
        <p:spPr/>
        <p:txBody>
          <a:bodyPr/>
          <a:lstStyle/>
          <a:p>
            <a:r>
              <a:rPr lang="en-US" dirty="0"/>
              <a:t>Lessons from the Songs of Solomon</a:t>
            </a:r>
          </a:p>
        </p:txBody>
      </p:sp>
      <p:sp>
        <p:nvSpPr>
          <p:cNvPr id="4" name="Text Placeholder 3"/>
          <p:cNvSpPr>
            <a:spLocks noGrp="1"/>
          </p:cNvSpPr>
          <p:nvPr>
            <p:ph type="body" sz="quarter" idx="12"/>
          </p:nvPr>
        </p:nvSpPr>
        <p:spPr/>
        <p:txBody>
          <a:bodyPr/>
          <a:lstStyle/>
          <a:p>
            <a:r>
              <a:rPr lang="en-US" dirty="0"/>
              <a:t>09/03/19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FE2AC-0F80-4540-92E0-CA3E5D102225}"/>
              </a:ext>
            </a:extLst>
          </p:cNvPr>
          <p:cNvSpPr>
            <a:spLocks noGrp="1"/>
          </p:cNvSpPr>
          <p:nvPr>
            <p:ph type="title"/>
          </p:nvPr>
        </p:nvSpPr>
        <p:spPr/>
        <p:txBody>
          <a:bodyPr/>
          <a:lstStyle/>
          <a:p>
            <a:r>
              <a:rPr lang="en-AU" dirty="0"/>
              <a:t>Songs of Solomon (intro)</a:t>
            </a:r>
          </a:p>
        </p:txBody>
      </p:sp>
      <p:sp>
        <p:nvSpPr>
          <p:cNvPr id="3" name="Content Placeholder 2">
            <a:extLst>
              <a:ext uri="{FF2B5EF4-FFF2-40B4-BE49-F238E27FC236}">
                <a16:creationId xmlns:a16="http://schemas.microsoft.com/office/drawing/2014/main" id="{33DA5652-F722-41D7-A29C-16B3DADFED9A}"/>
              </a:ext>
            </a:extLst>
          </p:cNvPr>
          <p:cNvSpPr>
            <a:spLocks noGrp="1"/>
          </p:cNvSpPr>
          <p:nvPr>
            <p:ph idx="1"/>
          </p:nvPr>
        </p:nvSpPr>
        <p:spPr>
          <a:xfrm>
            <a:off x="107504" y="908720"/>
            <a:ext cx="8892480" cy="5400599"/>
          </a:xfrm>
        </p:spPr>
        <p:txBody>
          <a:bodyPr>
            <a:normAutofit fontScale="85000" lnSpcReduction="10000"/>
          </a:bodyPr>
          <a:lstStyle/>
          <a:p>
            <a:pPr marL="0" indent="0">
              <a:buNone/>
            </a:pPr>
            <a:r>
              <a:rPr lang="en-AU" i="1" dirty="0"/>
              <a:t>SOS 1:1 - The song of songs, which is Solomon’s</a:t>
            </a:r>
          </a:p>
          <a:p>
            <a:pPr marL="0" indent="0">
              <a:buNone/>
            </a:pPr>
            <a:endParaRPr lang="en-AU" i="1" dirty="0"/>
          </a:p>
          <a:p>
            <a:pPr marL="0" indent="0">
              <a:buNone/>
            </a:pPr>
            <a:endParaRPr lang="en-AU" i="1" dirty="0"/>
          </a:p>
          <a:p>
            <a:pPr marL="0" indent="0">
              <a:buNone/>
            </a:pPr>
            <a:endParaRPr lang="en-AU" i="1" dirty="0"/>
          </a:p>
          <a:p>
            <a:pPr marL="0" indent="0">
              <a:buNone/>
            </a:pPr>
            <a:endParaRPr lang="en-AU" i="1" dirty="0"/>
          </a:p>
          <a:p>
            <a:pPr marL="0" indent="0">
              <a:buNone/>
            </a:pPr>
            <a:endParaRPr lang="en-AU" i="1" dirty="0"/>
          </a:p>
          <a:p>
            <a:pPr marL="0" indent="0">
              <a:buNone/>
            </a:pPr>
            <a:endParaRPr lang="en-AU" i="1" dirty="0"/>
          </a:p>
          <a:p>
            <a:pPr marL="0" indent="0">
              <a:buNone/>
            </a:pPr>
            <a:endParaRPr lang="en-AU" i="1" dirty="0"/>
          </a:p>
          <a:p>
            <a:pPr marL="0" indent="0">
              <a:buNone/>
            </a:pPr>
            <a:r>
              <a:rPr lang="en-AU" i="1" dirty="0"/>
              <a:t>Theme:</a:t>
            </a:r>
          </a:p>
          <a:p>
            <a:pPr marL="514350" indent="-514350">
              <a:buAutoNum type="arabicParenR"/>
            </a:pPr>
            <a:r>
              <a:rPr lang="en-AU" dirty="0"/>
              <a:t>The revelation of God’s emotion (love, delight, desire) for His people</a:t>
            </a:r>
          </a:p>
          <a:p>
            <a:pPr marL="514350" indent="-514350">
              <a:buAutoNum type="arabicParenR"/>
            </a:pPr>
            <a:r>
              <a:rPr lang="en-AU" dirty="0"/>
              <a:t>The greatest (first) commandment</a:t>
            </a:r>
          </a:p>
        </p:txBody>
      </p:sp>
      <p:graphicFrame>
        <p:nvGraphicFramePr>
          <p:cNvPr id="4" name="Table 3">
            <a:extLst>
              <a:ext uri="{FF2B5EF4-FFF2-40B4-BE49-F238E27FC236}">
                <a16:creationId xmlns:a16="http://schemas.microsoft.com/office/drawing/2014/main" id="{1CABC864-B74F-4194-981D-11A151A3D7AD}"/>
              </a:ext>
            </a:extLst>
          </p:cNvPr>
          <p:cNvGraphicFramePr>
            <a:graphicFrameLocks noGrp="1"/>
          </p:cNvGraphicFramePr>
          <p:nvPr>
            <p:extLst>
              <p:ext uri="{D42A27DB-BD31-4B8C-83A1-F6EECF244321}">
                <p14:modId xmlns:p14="http://schemas.microsoft.com/office/powerpoint/2010/main" val="3215199533"/>
              </p:ext>
            </p:extLst>
          </p:nvPr>
        </p:nvGraphicFramePr>
        <p:xfrm>
          <a:off x="233264" y="1419592"/>
          <a:ext cx="8612562" cy="3017520"/>
        </p:xfrm>
        <a:graphic>
          <a:graphicData uri="http://schemas.openxmlformats.org/drawingml/2006/table">
            <a:tbl>
              <a:tblPr firstRow="1" bandRow="1">
                <a:tableStyleId>{5C22544A-7EE6-4342-B048-85BDC9FD1C3A}</a:tableStyleId>
              </a:tblPr>
              <a:tblGrid>
                <a:gridCol w="4306281">
                  <a:extLst>
                    <a:ext uri="{9D8B030D-6E8A-4147-A177-3AD203B41FA5}">
                      <a16:colId xmlns:a16="http://schemas.microsoft.com/office/drawing/2014/main" val="2971102594"/>
                    </a:ext>
                  </a:extLst>
                </a:gridCol>
                <a:gridCol w="4306281">
                  <a:extLst>
                    <a:ext uri="{9D8B030D-6E8A-4147-A177-3AD203B41FA5}">
                      <a16:colId xmlns:a16="http://schemas.microsoft.com/office/drawing/2014/main" val="3800276453"/>
                    </a:ext>
                  </a:extLst>
                </a:gridCol>
              </a:tblGrid>
              <a:tr h="456419">
                <a:tc>
                  <a:txBody>
                    <a:bodyPr/>
                    <a:lstStyle/>
                    <a:p>
                      <a:r>
                        <a:rPr lang="en-AU" sz="2400" dirty="0"/>
                        <a:t>Characters</a:t>
                      </a:r>
                    </a:p>
                  </a:txBody>
                  <a:tcPr/>
                </a:tc>
                <a:tc>
                  <a:txBody>
                    <a:bodyPr/>
                    <a:lstStyle/>
                    <a:p>
                      <a:r>
                        <a:rPr lang="en-AU" sz="2400" dirty="0"/>
                        <a:t>Spiritual interpretation</a:t>
                      </a:r>
                    </a:p>
                  </a:txBody>
                  <a:tcPr/>
                </a:tc>
                <a:extLst>
                  <a:ext uri="{0D108BD9-81ED-4DB2-BD59-A6C34878D82A}">
                    <a16:rowId xmlns:a16="http://schemas.microsoft.com/office/drawing/2014/main" val="3987159291"/>
                  </a:ext>
                </a:extLst>
              </a:tr>
              <a:tr h="456419">
                <a:tc>
                  <a:txBody>
                    <a:bodyPr/>
                    <a:lstStyle/>
                    <a:p>
                      <a:r>
                        <a:rPr lang="en-AU" sz="2400" b="1" dirty="0"/>
                        <a:t>King Solomon (the beloved)</a:t>
                      </a:r>
                    </a:p>
                  </a:txBody>
                  <a:tcPr/>
                </a:tc>
                <a:tc>
                  <a:txBody>
                    <a:bodyPr/>
                    <a:lstStyle/>
                    <a:p>
                      <a:r>
                        <a:rPr lang="en-AU" sz="2400" dirty="0"/>
                        <a:t>Christ the Bridegroom King</a:t>
                      </a:r>
                    </a:p>
                  </a:txBody>
                  <a:tcPr/>
                </a:tc>
                <a:extLst>
                  <a:ext uri="{0D108BD9-81ED-4DB2-BD59-A6C34878D82A}">
                    <a16:rowId xmlns:a16="http://schemas.microsoft.com/office/drawing/2014/main" val="413340657"/>
                  </a:ext>
                </a:extLst>
              </a:tr>
              <a:tr h="821555">
                <a:tc>
                  <a:txBody>
                    <a:bodyPr/>
                    <a:lstStyle/>
                    <a:p>
                      <a:r>
                        <a:rPr lang="en-AU" sz="2400" b="1" dirty="0"/>
                        <a:t>The Shulamite women</a:t>
                      </a:r>
                    </a:p>
                  </a:txBody>
                  <a:tcPr/>
                </a:tc>
                <a:tc>
                  <a:txBody>
                    <a:bodyPr/>
                    <a:lstStyle/>
                    <a:p>
                      <a:r>
                        <a:rPr lang="en-AU" sz="2400" dirty="0"/>
                        <a:t>The bride of Christ </a:t>
                      </a:r>
                      <a:br>
                        <a:rPr lang="en-AU" sz="2400" dirty="0"/>
                      </a:br>
                      <a:r>
                        <a:rPr lang="en-AU" sz="2400" dirty="0"/>
                        <a:t>(The Church)</a:t>
                      </a:r>
                    </a:p>
                  </a:txBody>
                  <a:tcPr/>
                </a:tc>
                <a:extLst>
                  <a:ext uri="{0D108BD9-81ED-4DB2-BD59-A6C34878D82A}">
                    <a16:rowId xmlns:a16="http://schemas.microsoft.com/office/drawing/2014/main" val="1657249847"/>
                  </a:ext>
                </a:extLst>
              </a:tr>
              <a:tr h="821555">
                <a:tc>
                  <a:txBody>
                    <a:bodyPr/>
                    <a:lstStyle/>
                    <a:p>
                      <a:r>
                        <a:rPr lang="en-AU" sz="2400" b="1" dirty="0"/>
                        <a:t>Daughters of Jerusalem</a:t>
                      </a:r>
                    </a:p>
                  </a:txBody>
                  <a:tcPr/>
                </a:tc>
                <a:tc>
                  <a:txBody>
                    <a:bodyPr/>
                    <a:lstStyle/>
                    <a:p>
                      <a:r>
                        <a:rPr lang="en-AU" sz="2400" dirty="0"/>
                        <a:t>Sincere but spiritually </a:t>
                      </a:r>
                      <a:br>
                        <a:rPr lang="en-AU" sz="2400" dirty="0"/>
                      </a:br>
                      <a:r>
                        <a:rPr lang="en-AU" sz="2400" dirty="0"/>
                        <a:t>immature believers</a:t>
                      </a:r>
                    </a:p>
                  </a:txBody>
                  <a:tcPr/>
                </a:tc>
                <a:extLst>
                  <a:ext uri="{0D108BD9-81ED-4DB2-BD59-A6C34878D82A}">
                    <a16:rowId xmlns:a16="http://schemas.microsoft.com/office/drawing/2014/main" val="3217107380"/>
                  </a:ext>
                </a:extLst>
              </a:tr>
              <a:tr h="456419">
                <a:tc>
                  <a:txBody>
                    <a:bodyPr/>
                    <a:lstStyle/>
                    <a:p>
                      <a:r>
                        <a:rPr lang="en-AU" sz="2400" b="1" dirty="0"/>
                        <a:t>The watchmen</a:t>
                      </a:r>
                    </a:p>
                  </a:txBody>
                  <a:tcPr/>
                </a:tc>
                <a:tc>
                  <a:txBody>
                    <a:bodyPr/>
                    <a:lstStyle/>
                    <a:p>
                      <a:r>
                        <a:rPr lang="en-AU" sz="2400" dirty="0"/>
                        <a:t>Spiritual leadership</a:t>
                      </a:r>
                    </a:p>
                  </a:txBody>
                  <a:tcPr/>
                </a:tc>
                <a:extLst>
                  <a:ext uri="{0D108BD9-81ED-4DB2-BD59-A6C34878D82A}">
                    <a16:rowId xmlns:a16="http://schemas.microsoft.com/office/drawing/2014/main" val="4056970562"/>
                  </a:ext>
                </a:extLst>
              </a:tr>
            </a:tbl>
          </a:graphicData>
        </a:graphic>
      </p:graphicFrame>
    </p:spTree>
    <p:extLst>
      <p:ext uri="{BB962C8B-B14F-4D97-AF65-F5344CB8AC3E}">
        <p14:creationId xmlns:p14="http://schemas.microsoft.com/office/powerpoint/2010/main" val="346430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2390-4D07-4D33-989B-9A804A6104ED}"/>
              </a:ext>
            </a:extLst>
          </p:cNvPr>
          <p:cNvSpPr>
            <a:spLocks noGrp="1"/>
          </p:cNvSpPr>
          <p:nvPr>
            <p:ph type="title"/>
          </p:nvPr>
        </p:nvSpPr>
        <p:spPr/>
        <p:txBody>
          <a:bodyPr/>
          <a:lstStyle/>
          <a:p>
            <a:r>
              <a:rPr lang="en-AU" dirty="0"/>
              <a:t>Songs of Solomon (recap)</a:t>
            </a:r>
          </a:p>
        </p:txBody>
      </p:sp>
      <p:sp>
        <p:nvSpPr>
          <p:cNvPr id="3" name="Content Placeholder 2">
            <a:extLst>
              <a:ext uri="{FF2B5EF4-FFF2-40B4-BE49-F238E27FC236}">
                <a16:creationId xmlns:a16="http://schemas.microsoft.com/office/drawing/2014/main" id="{2EB4F7F6-FCA1-4984-B7D9-6C4A5BE1F31B}"/>
              </a:ext>
            </a:extLst>
          </p:cNvPr>
          <p:cNvSpPr>
            <a:spLocks noGrp="1"/>
          </p:cNvSpPr>
          <p:nvPr>
            <p:ph idx="1"/>
          </p:nvPr>
        </p:nvSpPr>
        <p:spPr>
          <a:xfrm>
            <a:off x="215516" y="908720"/>
            <a:ext cx="8712968" cy="5383822"/>
          </a:xfrm>
        </p:spPr>
        <p:txBody>
          <a:bodyPr>
            <a:normAutofit/>
          </a:bodyPr>
          <a:lstStyle/>
          <a:p>
            <a:pPr marL="0" indent="0">
              <a:buNone/>
            </a:pPr>
            <a:r>
              <a:rPr lang="en-AU" u="sng" dirty="0"/>
              <a:t>Jesus’ great love for His church:</a:t>
            </a:r>
            <a:br>
              <a:rPr lang="en-AU" u="sng" dirty="0"/>
            </a:br>
            <a:r>
              <a:rPr lang="en-AU" sz="2800" dirty="0" err="1"/>
              <a:t>i</a:t>
            </a:r>
            <a:r>
              <a:rPr lang="en-AU" sz="2800" dirty="0"/>
              <a:t>. Loved the Church and gave Himself (Rom 5:8) </a:t>
            </a:r>
          </a:p>
          <a:p>
            <a:pPr marL="0" indent="0">
              <a:buNone/>
            </a:pPr>
            <a:r>
              <a:rPr lang="en-AU" sz="2800" dirty="0"/>
              <a:t>ii. Sanctifying (cleanse) the Church (John 17:17)</a:t>
            </a:r>
          </a:p>
          <a:p>
            <a:pPr marL="0" indent="0">
              <a:buNone/>
            </a:pPr>
            <a:r>
              <a:rPr lang="en-AU" sz="2800" dirty="0"/>
              <a:t>iii. Preparing His prefect Church (Eph 4:11-12)</a:t>
            </a:r>
          </a:p>
          <a:p>
            <a:pPr marL="0" indent="0">
              <a:buNone/>
            </a:pPr>
            <a:endParaRPr lang="en-AU" sz="1100" dirty="0"/>
          </a:p>
          <a:p>
            <a:pPr marL="0" indent="0">
              <a:buNone/>
            </a:pPr>
            <a:r>
              <a:rPr lang="en-AU" u="sng" dirty="0"/>
              <a:t>The revelation of His love (heart/emotion)</a:t>
            </a:r>
            <a:br>
              <a:rPr lang="en-AU" sz="2800" u="sng" dirty="0"/>
            </a:br>
            <a:r>
              <a:rPr lang="en-AU" sz="2800" dirty="0" err="1"/>
              <a:t>i</a:t>
            </a:r>
            <a:r>
              <a:rPr lang="en-AU" sz="2800" dirty="0"/>
              <a:t>. Develop love obedience</a:t>
            </a:r>
          </a:p>
          <a:p>
            <a:pPr marL="0" indent="0">
              <a:buNone/>
            </a:pPr>
            <a:r>
              <a:rPr lang="en-AU" sz="2800" dirty="0"/>
              <a:t>ii. Progressive maturity </a:t>
            </a:r>
            <a:br>
              <a:rPr lang="en-AU" sz="2800" dirty="0"/>
            </a:br>
            <a:r>
              <a:rPr lang="en-AU" sz="2800" dirty="0"/>
              <a:t>     - challenging the comfort zone</a:t>
            </a:r>
            <a:br>
              <a:rPr lang="en-AU" sz="2800" dirty="0"/>
            </a:br>
            <a:r>
              <a:rPr lang="en-AU" sz="2800" dirty="0"/>
              <a:t>     - discipline to set us free</a:t>
            </a:r>
          </a:p>
          <a:p>
            <a:pPr marL="0" indent="0">
              <a:buNone/>
            </a:pPr>
            <a:r>
              <a:rPr lang="en-AU" sz="2800" dirty="0"/>
              <a:t>iii. Serving others with and unto the Lord</a:t>
            </a:r>
          </a:p>
          <a:p>
            <a:pPr marL="0" indent="0">
              <a:buNone/>
            </a:pPr>
            <a:endParaRPr lang="en-AU" sz="2800" dirty="0"/>
          </a:p>
        </p:txBody>
      </p:sp>
    </p:spTree>
    <p:extLst>
      <p:ext uri="{BB962C8B-B14F-4D97-AF65-F5344CB8AC3E}">
        <p14:creationId xmlns:p14="http://schemas.microsoft.com/office/powerpoint/2010/main" val="246013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Luke 1:13-17, Mal 4:5-6</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fontScale="92500"/>
          </a:bodyPr>
          <a:lstStyle/>
          <a:p>
            <a:pPr marL="0" indent="0">
              <a:lnSpc>
                <a:spcPct val="120000"/>
              </a:lnSpc>
              <a:buNone/>
            </a:pPr>
            <a:r>
              <a:rPr lang="en-AU" sz="2800" i="1" baseline="30000" dirty="0"/>
              <a:t>17</a:t>
            </a:r>
            <a:r>
              <a:rPr lang="en-AU" sz="2800" i="1" dirty="0"/>
              <a:t>He will also go before Him in the spirit and power of Elijah, ‘</a:t>
            </a:r>
            <a:r>
              <a:rPr lang="en-AU" sz="2800" i="1" u="sng" dirty="0"/>
              <a:t>to turn the hearts of the fathers to the children</a:t>
            </a:r>
            <a:r>
              <a:rPr lang="en-AU" sz="2800" i="1" dirty="0"/>
              <a:t>,’ and the disobedient to the wisdom of the just, to make ready a people prepared for the Lord.</a:t>
            </a:r>
            <a:endParaRPr lang="en-AU" sz="1100" i="1" dirty="0"/>
          </a:p>
          <a:p>
            <a:pPr marL="514350" indent="-514350">
              <a:lnSpc>
                <a:spcPct val="120000"/>
              </a:lnSpc>
              <a:buFont typeface="+mj-lt"/>
              <a:buAutoNum type="arabicPeriod"/>
            </a:pPr>
            <a:r>
              <a:rPr lang="en-AU" dirty="0"/>
              <a:t>Respond to the love of the Father</a:t>
            </a:r>
          </a:p>
          <a:p>
            <a:pPr marL="514350" indent="-514350">
              <a:lnSpc>
                <a:spcPct val="120000"/>
              </a:lnSpc>
              <a:buFont typeface="+mj-lt"/>
              <a:buAutoNum type="arabicPeriod"/>
            </a:pPr>
            <a:r>
              <a:rPr lang="en-AU" dirty="0"/>
              <a:t>Respond to your spiritual parents</a:t>
            </a:r>
          </a:p>
          <a:p>
            <a:pPr marL="514350" indent="-514350">
              <a:lnSpc>
                <a:spcPct val="120000"/>
              </a:lnSpc>
              <a:buFont typeface="+mj-lt"/>
              <a:buAutoNum type="arabicPeriod"/>
            </a:pPr>
            <a:r>
              <a:rPr lang="en-AU" dirty="0"/>
              <a:t>Respond to your parents</a:t>
            </a:r>
            <a:endParaRPr lang="en-AU" sz="100" dirty="0"/>
          </a:p>
          <a:p>
            <a:pPr marL="0" indent="0">
              <a:lnSpc>
                <a:spcPct val="120000"/>
              </a:lnSpc>
              <a:buNone/>
            </a:pPr>
            <a:r>
              <a:rPr lang="en-AU" dirty="0"/>
              <a:t>- Jesus is coming back for a Perfect and Pure Bride for Himself (His Church) </a:t>
            </a:r>
          </a:p>
        </p:txBody>
      </p:sp>
    </p:spTree>
    <p:extLst>
      <p:ext uri="{BB962C8B-B14F-4D97-AF65-F5344CB8AC3E}">
        <p14:creationId xmlns:p14="http://schemas.microsoft.com/office/powerpoint/2010/main" val="47436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671F-1C43-4E8B-8ABB-F25BFF2A6DE3}"/>
              </a:ext>
            </a:extLst>
          </p:cNvPr>
          <p:cNvSpPr>
            <a:spLocks noGrp="1"/>
          </p:cNvSpPr>
          <p:nvPr>
            <p:ph type="title"/>
          </p:nvPr>
        </p:nvSpPr>
        <p:spPr/>
        <p:txBody>
          <a:bodyPr/>
          <a:lstStyle/>
          <a:p>
            <a:r>
              <a:rPr lang="en-AU" dirty="0"/>
              <a:t>The greatest commandment</a:t>
            </a:r>
          </a:p>
        </p:txBody>
      </p:sp>
      <p:sp>
        <p:nvSpPr>
          <p:cNvPr id="7" name="Content Placeholder 6">
            <a:extLst>
              <a:ext uri="{FF2B5EF4-FFF2-40B4-BE49-F238E27FC236}">
                <a16:creationId xmlns:a16="http://schemas.microsoft.com/office/drawing/2014/main" id="{5951FF83-A2BD-48AF-90A4-226BACD66E45}"/>
              </a:ext>
            </a:extLst>
          </p:cNvPr>
          <p:cNvSpPr>
            <a:spLocks noGrp="1"/>
          </p:cNvSpPr>
          <p:nvPr>
            <p:ph idx="1"/>
          </p:nvPr>
        </p:nvSpPr>
        <p:spPr>
          <a:xfrm>
            <a:off x="251520" y="1007605"/>
            <a:ext cx="8712968" cy="5373724"/>
          </a:xfrm>
        </p:spPr>
        <p:txBody>
          <a:bodyPr>
            <a:normAutofit fontScale="92500" lnSpcReduction="10000"/>
          </a:bodyPr>
          <a:lstStyle/>
          <a:p>
            <a:pPr marL="0" indent="0">
              <a:buNone/>
            </a:pPr>
            <a:r>
              <a:rPr lang="en-AU" dirty="0"/>
              <a:t>Matt 22:37-39 - Jesus said to him, “‘You shall love the Lord your God with all your heart, with all your soul, and with all your mind.’ This is the first and great commandment. And the second is like it: ‘You shall love </a:t>
            </a:r>
            <a:br>
              <a:rPr lang="en-AU" dirty="0"/>
            </a:br>
            <a:r>
              <a:rPr lang="en-AU" dirty="0"/>
              <a:t>your neighbour as yourself.’</a:t>
            </a:r>
          </a:p>
          <a:p>
            <a:pPr marL="0" indent="0">
              <a:buNone/>
            </a:pPr>
            <a:endParaRPr lang="en-AU" sz="3000" dirty="0"/>
          </a:p>
          <a:p>
            <a:pPr marL="0" indent="0">
              <a:buNone/>
            </a:pPr>
            <a:r>
              <a:rPr lang="en-AU" dirty="0"/>
              <a:t>John 15:9-10 - “As the Father loved Me, I also have loved you; abide in My love. If you keep My commandments, you will abide in My love, just as I have kept My Father’s commandments and abide in His love.</a:t>
            </a:r>
          </a:p>
        </p:txBody>
      </p:sp>
      <p:pic>
        <p:nvPicPr>
          <p:cNvPr id="8" name="Picture 7">
            <a:extLst>
              <a:ext uri="{FF2B5EF4-FFF2-40B4-BE49-F238E27FC236}">
                <a16:creationId xmlns:a16="http://schemas.microsoft.com/office/drawing/2014/main" id="{156A1889-BEFF-448C-8860-7574A3996738}"/>
              </a:ext>
            </a:extLst>
          </p:cNvPr>
          <p:cNvPicPr>
            <a:picLocks noChangeAspect="1"/>
          </p:cNvPicPr>
          <p:nvPr/>
        </p:nvPicPr>
        <p:blipFill>
          <a:blip r:embed="rId3"/>
          <a:stretch>
            <a:fillRect/>
          </a:stretch>
        </p:blipFill>
        <p:spPr>
          <a:xfrm>
            <a:off x="6203508" y="2780928"/>
            <a:ext cx="2328932" cy="1228447"/>
          </a:xfrm>
          <a:prstGeom prst="rect">
            <a:avLst/>
          </a:prstGeom>
        </p:spPr>
      </p:pic>
    </p:spTree>
    <p:extLst>
      <p:ext uri="{BB962C8B-B14F-4D97-AF65-F5344CB8AC3E}">
        <p14:creationId xmlns:p14="http://schemas.microsoft.com/office/powerpoint/2010/main" val="146205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9C59-2EA2-4B15-B31F-BB039E013F4B}"/>
              </a:ext>
            </a:extLst>
          </p:cNvPr>
          <p:cNvSpPr>
            <a:spLocks noGrp="1"/>
          </p:cNvSpPr>
          <p:nvPr>
            <p:ph type="title"/>
          </p:nvPr>
        </p:nvSpPr>
        <p:spPr/>
        <p:txBody>
          <a:bodyPr/>
          <a:lstStyle/>
          <a:p>
            <a:r>
              <a:rPr lang="en-AU" sz="3600" dirty="0"/>
              <a:t>1) Begins with a declaration of love</a:t>
            </a:r>
          </a:p>
        </p:txBody>
      </p:sp>
      <p:sp>
        <p:nvSpPr>
          <p:cNvPr id="3" name="Content Placeholder 2">
            <a:extLst>
              <a:ext uri="{FF2B5EF4-FFF2-40B4-BE49-F238E27FC236}">
                <a16:creationId xmlns:a16="http://schemas.microsoft.com/office/drawing/2014/main" id="{76A97D14-B26E-47D0-817E-B688D0BAB83E}"/>
              </a:ext>
            </a:extLst>
          </p:cNvPr>
          <p:cNvSpPr>
            <a:spLocks noGrp="1"/>
          </p:cNvSpPr>
          <p:nvPr>
            <p:ph idx="1"/>
          </p:nvPr>
        </p:nvSpPr>
        <p:spPr>
          <a:xfrm>
            <a:off x="251520" y="980728"/>
            <a:ext cx="8712968" cy="5256584"/>
          </a:xfrm>
        </p:spPr>
        <p:txBody>
          <a:bodyPr>
            <a:normAutofit fontScale="92500" lnSpcReduction="10000"/>
          </a:bodyPr>
          <a:lstStyle/>
          <a:p>
            <a:pPr marL="0" indent="0">
              <a:buNone/>
            </a:pPr>
            <a:r>
              <a:rPr lang="en-AU" sz="2800" i="1" dirty="0"/>
              <a:t>SOS 1:2 - </a:t>
            </a:r>
            <a:r>
              <a:rPr lang="en-AU" sz="2800" i="1" u="sng" dirty="0"/>
              <a:t>Let him kiss me </a:t>
            </a:r>
            <a:r>
              <a:rPr lang="en-AU" sz="2800" i="1" dirty="0"/>
              <a:t>with the kisses of his mouth – For your love is better than wine</a:t>
            </a:r>
            <a:endParaRPr lang="en-AU" sz="1900" dirty="0"/>
          </a:p>
          <a:p>
            <a:r>
              <a:rPr lang="en-AU" sz="2800" b="1" dirty="0"/>
              <a:t>A decision to encounter Jesus in intimacy</a:t>
            </a:r>
            <a:br>
              <a:rPr lang="en-AU" sz="2800" b="1" dirty="0"/>
            </a:br>
            <a:r>
              <a:rPr lang="en-AU" sz="2800" i="1" dirty="0"/>
              <a:t>- Dan 1:8 - But Daniel purposed in his heart that he would not defile himself with the portion of the king’s delicacies, nor with the wine which he drank; therefore he requested of the chief of the eunuchs that he might not defile himself.</a:t>
            </a:r>
            <a:br>
              <a:rPr lang="en-AU" sz="2800" i="1" dirty="0"/>
            </a:br>
            <a:br>
              <a:rPr lang="en-AU" sz="1100" i="1" dirty="0"/>
            </a:br>
            <a:r>
              <a:rPr lang="en-AU" sz="2800" i="1" dirty="0"/>
              <a:t>- Phil 3:10 - that I may know Him and the power of His resurrection, and the fellowship of His sufferings, being conformed to His death</a:t>
            </a:r>
          </a:p>
          <a:p>
            <a:endParaRPr lang="en-AU" sz="1100" dirty="0"/>
          </a:p>
          <a:p>
            <a:r>
              <a:rPr lang="en-AU" sz="2800" b="1" dirty="0"/>
              <a:t>A prayer for grace to love Jesus with all our heart </a:t>
            </a:r>
            <a:br>
              <a:rPr lang="en-AU" sz="2800" b="1" dirty="0"/>
            </a:br>
            <a:r>
              <a:rPr lang="en-AU" sz="2400" i="1" dirty="0"/>
              <a:t>Father, let Him kiss me with the kisses of His Word.”</a:t>
            </a:r>
            <a:endParaRPr lang="en-AU" sz="2800" i="1" dirty="0"/>
          </a:p>
        </p:txBody>
      </p:sp>
    </p:spTree>
    <p:extLst>
      <p:ext uri="{BB962C8B-B14F-4D97-AF65-F5344CB8AC3E}">
        <p14:creationId xmlns:p14="http://schemas.microsoft.com/office/powerpoint/2010/main" val="390868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610B-EE8C-4D08-93E7-68CF03C74C60}"/>
              </a:ext>
            </a:extLst>
          </p:cNvPr>
          <p:cNvSpPr>
            <a:spLocks noGrp="1"/>
          </p:cNvSpPr>
          <p:nvPr>
            <p:ph type="title"/>
          </p:nvPr>
        </p:nvSpPr>
        <p:spPr/>
        <p:txBody>
          <a:bodyPr/>
          <a:lstStyle/>
          <a:p>
            <a:r>
              <a:rPr lang="en-AU" dirty="0"/>
              <a:t>2) Begins with receiving His Word</a:t>
            </a:r>
          </a:p>
        </p:txBody>
      </p:sp>
      <p:sp>
        <p:nvSpPr>
          <p:cNvPr id="3" name="Content Placeholder 2">
            <a:extLst>
              <a:ext uri="{FF2B5EF4-FFF2-40B4-BE49-F238E27FC236}">
                <a16:creationId xmlns:a16="http://schemas.microsoft.com/office/drawing/2014/main" id="{434AB201-7EB9-47BD-A302-A5B14673A4A7}"/>
              </a:ext>
            </a:extLst>
          </p:cNvPr>
          <p:cNvSpPr>
            <a:spLocks noGrp="1"/>
          </p:cNvSpPr>
          <p:nvPr>
            <p:ph idx="1"/>
          </p:nvPr>
        </p:nvSpPr>
        <p:spPr>
          <a:xfrm>
            <a:off x="251520" y="1069514"/>
            <a:ext cx="8712968" cy="4951773"/>
          </a:xfrm>
        </p:spPr>
        <p:txBody>
          <a:bodyPr>
            <a:normAutofit/>
          </a:bodyPr>
          <a:lstStyle/>
          <a:p>
            <a:pPr marL="0" indent="0">
              <a:buNone/>
            </a:pPr>
            <a:r>
              <a:rPr lang="en-AU" sz="2800" i="1" dirty="0"/>
              <a:t>SOS 1:2 - Let him kiss me with </a:t>
            </a:r>
            <a:r>
              <a:rPr lang="en-AU" sz="2800" i="1" u="sng" dirty="0"/>
              <a:t>the kisses of his mouth</a:t>
            </a:r>
            <a:r>
              <a:rPr lang="en-AU" sz="2800" i="1" dirty="0"/>
              <a:t> – For your love is better than wine</a:t>
            </a:r>
          </a:p>
          <a:p>
            <a:pPr marL="0" indent="0">
              <a:buNone/>
            </a:pPr>
            <a:endParaRPr lang="en-AU" sz="2800" i="1" dirty="0"/>
          </a:p>
          <a:p>
            <a:r>
              <a:rPr lang="en-AU" sz="2800" i="1" dirty="0"/>
              <a:t>Spiritual intimacy = Encountering the Word of God by the Holy Spirit touching our heart. </a:t>
            </a:r>
            <a:br>
              <a:rPr lang="en-AU" sz="2800" i="1" dirty="0"/>
            </a:br>
            <a:r>
              <a:rPr lang="en-AU" sz="2800" i="1" dirty="0"/>
              <a:t>(Matt 4:4)</a:t>
            </a:r>
          </a:p>
          <a:p>
            <a:endParaRPr lang="en-AU" sz="2800" i="1" dirty="0"/>
          </a:p>
          <a:p>
            <a:r>
              <a:rPr lang="en-AU" sz="2800" i="1" dirty="0"/>
              <a:t>Expands our capacity </a:t>
            </a:r>
            <a:br>
              <a:rPr lang="en-AU" sz="2800" i="1" dirty="0"/>
            </a:br>
            <a:r>
              <a:rPr lang="en-AU" sz="2800" i="1" dirty="0"/>
              <a:t>to receive His Love and </a:t>
            </a:r>
            <a:br>
              <a:rPr lang="en-AU" sz="2800" i="1" dirty="0"/>
            </a:br>
            <a:r>
              <a:rPr lang="en-AU" sz="2800" i="1" dirty="0"/>
              <a:t>response in His love.</a:t>
            </a:r>
          </a:p>
          <a:p>
            <a:endParaRPr lang="en-AU" sz="2000" dirty="0"/>
          </a:p>
          <a:p>
            <a:pPr marL="0" indent="0">
              <a:buNone/>
            </a:pPr>
            <a:endParaRPr lang="en-AU" sz="2800" dirty="0"/>
          </a:p>
        </p:txBody>
      </p:sp>
      <p:pic>
        <p:nvPicPr>
          <p:cNvPr id="4" name="Picture 3">
            <a:extLst>
              <a:ext uri="{FF2B5EF4-FFF2-40B4-BE49-F238E27FC236}">
                <a16:creationId xmlns:a16="http://schemas.microsoft.com/office/drawing/2014/main" id="{785D743D-6C1C-4C96-8AA6-5F10E7D14C2B}"/>
              </a:ext>
            </a:extLst>
          </p:cNvPr>
          <p:cNvPicPr>
            <a:picLocks noChangeAspect="1"/>
          </p:cNvPicPr>
          <p:nvPr/>
        </p:nvPicPr>
        <p:blipFill>
          <a:blip r:embed="rId3"/>
          <a:stretch>
            <a:fillRect/>
          </a:stretch>
        </p:blipFill>
        <p:spPr>
          <a:xfrm>
            <a:off x="4978413" y="3717033"/>
            <a:ext cx="4165587" cy="3124190"/>
          </a:xfrm>
          <a:prstGeom prst="rect">
            <a:avLst/>
          </a:prstGeom>
        </p:spPr>
      </p:pic>
    </p:spTree>
    <p:extLst>
      <p:ext uri="{BB962C8B-B14F-4D97-AF65-F5344CB8AC3E}">
        <p14:creationId xmlns:p14="http://schemas.microsoft.com/office/powerpoint/2010/main" val="2997912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C08FC-7BCC-409E-916E-82CA6635A525}"/>
              </a:ext>
            </a:extLst>
          </p:cNvPr>
          <p:cNvSpPr>
            <a:spLocks noGrp="1"/>
          </p:cNvSpPr>
          <p:nvPr>
            <p:ph type="title"/>
          </p:nvPr>
        </p:nvSpPr>
        <p:spPr/>
        <p:txBody>
          <a:bodyPr/>
          <a:lstStyle/>
          <a:p>
            <a:r>
              <a:rPr lang="en-AU" dirty="0"/>
              <a:t>3) Begins by setting our priorities</a:t>
            </a:r>
          </a:p>
        </p:txBody>
      </p:sp>
      <p:sp>
        <p:nvSpPr>
          <p:cNvPr id="3" name="Content Placeholder 2">
            <a:extLst>
              <a:ext uri="{FF2B5EF4-FFF2-40B4-BE49-F238E27FC236}">
                <a16:creationId xmlns:a16="http://schemas.microsoft.com/office/drawing/2014/main" id="{2A21B5F1-E1DA-41F4-8D2B-62D4B181BB38}"/>
              </a:ext>
            </a:extLst>
          </p:cNvPr>
          <p:cNvSpPr>
            <a:spLocks noGrp="1"/>
          </p:cNvSpPr>
          <p:nvPr>
            <p:ph idx="1"/>
          </p:nvPr>
        </p:nvSpPr>
        <p:spPr>
          <a:xfrm>
            <a:off x="251520" y="1207293"/>
            <a:ext cx="8712968" cy="5390059"/>
          </a:xfrm>
        </p:spPr>
        <p:txBody>
          <a:bodyPr>
            <a:normAutofit/>
          </a:bodyPr>
          <a:lstStyle/>
          <a:p>
            <a:pPr marL="0" indent="0">
              <a:buNone/>
            </a:pPr>
            <a:r>
              <a:rPr lang="en-AU" sz="2800" i="1" dirty="0"/>
              <a:t>SOS 1:2 - Let him kiss me with the kisses of his mouth – </a:t>
            </a:r>
            <a:r>
              <a:rPr lang="en-AU" sz="2800" i="1" u="sng" dirty="0"/>
              <a:t>For your love is better than wine</a:t>
            </a:r>
          </a:p>
          <a:p>
            <a:pPr marL="0" indent="0">
              <a:buNone/>
            </a:pPr>
            <a:r>
              <a:rPr lang="en-AU" sz="2800" dirty="0"/>
              <a:t>Wine = good wine of God’s blessing</a:t>
            </a:r>
            <a:br>
              <a:rPr lang="en-AU" sz="2800" dirty="0"/>
            </a:br>
            <a:r>
              <a:rPr lang="en-AU" sz="2800" dirty="0"/>
              <a:t>	= bad wine of sins pleasure</a:t>
            </a:r>
          </a:p>
          <a:p>
            <a:pPr marL="0" indent="0">
              <a:buNone/>
            </a:pPr>
            <a:endParaRPr lang="en-AU" sz="1200" dirty="0"/>
          </a:p>
          <a:p>
            <a:r>
              <a:rPr lang="en-AU" sz="2800" dirty="0"/>
              <a:t>What are we pursuing and for what purpose? Matt 6:33, Col 3:2 (The 8 Ps)</a:t>
            </a:r>
          </a:p>
          <a:p>
            <a:endParaRPr lang="en-AU" sz="1200" dirty="0"/>
          </a:p>
          <a:p>
            <a:r>
              <a:rPr lang="en-AU" sz="2800" dirty="0"/>
              <a:t>His love is better than anything </a:t>
            </a:r>
            <a:br>
              <a:rPr lang="en-AU" sz="2800" dirty="0"/>
            </a:br>
            <a:r>
              <a:rPr lang="en-AU" sz="2800" dirty="0"/>
              <a:t>the world can offer </a:t>
            </a:r>
            <a:br>
              <a:rPr lang="en-AU" sz="2800" dirty="0"/>
            </a:br>
            <a:r>
              <a:rPr lang="en-AU" sz="2800" dirty="0"/>
              <a:t>(The pleasure of His Word can </a:t>
            </a:r>
            <a:br>
              <a:rPr lang="en-AU" sz="2800" dirty="0"/>
            </a:br>
            <a:r>
              <a:rPr lang="en-AU" sz="2800" dirty="0"/>
              <a:t>frees us from sin’s bondage)</a:t>
            </a:r>
          </a:p>
          <a:p>
            <a:pPr marL="0" indent="0">
              <a:buNone/>
            </a:pPr>
            <a:endParaRPr lang="en-AU" sz="2800" dirty="0"/>
          </a:p>
        </p:txBody>
      </p:sp>
      <p:pic>
        <p:nvPicPr>
          <p:cNvPr id="1026" name="Picture 2" descr="Image result for set your mind on things above">
            <a:extLst>
              <a:ext uri="{FF2B5EF4-FFF2-40B4-BE49-F238E27FC236}">
                <a16:creationId xmlns:a16="http://schemas.microsoft.com/office/drawing/2014/main" id="{5E505BC4-8DA6-43D2-AD4A-08C4B7CAC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481" y="3933056"/>
            <a:ext cx="2890520" cy="289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692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82E8-2447-47AC-B61E-2847A700198A}"/>
              </a:ext>
            </a:extLst>
          </p:cNvPr>
          <p:cNvSpPr>
            <a:spLocks noGrp="1"/>
          </p:cNvSpPr>
          <p:nvPr>
            <p:ph type="title"/>
          </p:nvPr>
        </p:nvSpPr>
        <p:spPr/>
        <p:txBody>
          <a:bodyPr/>
          <a:lstStyle/>
          <a:p>
            <a:r>
              <a:rPr lang="en-AU" dirty="0"/>
              <a:t>4) Begins with the paradox of Grace</a:t>
            </a:r>
          </a:p>
        </p:txBody>
      </p:sp>
      <p:sp>
        <p:nvSpPr>
          <p:cNvPr id="3" name="Content Placeholder 2">
            <a:extLst>
              <a:ext uri="{FF2B5EF4-FFF2-40B4-BE49-F238E27FC236}">
                <a16:creationId xmlns:a16="http://schemas.microsoft.com/office/drawing/2014/main" id="{26184172-C82E-44F3-8D88-5ED8F10C4572}"/>
              </a:ext>
            </a:extLst>
          </p:cNvPr>
          <p:cNvSpPr>
            <a:spLocks noGrp="1"/>
          </p:cNvSpPr>
          <p:nvPr>
            <p:ph idx="1"/>
          </p:nvPr>
        </p:nvSpPr>
        <p:spPr>
          <a:xfrm>
            <a:off x="251520" y="1069515"/>
            <a:ext cx="8712968" cy="5095790"/>
          </a:xfrm>
        </p:spPr>
        <p:txBody>
          <a:bodyPr>
            <a:normAutofit lnSpcReduction="10000"/>
          </a:bodyPr>
          <a:lstStyle/>
          <a:p>
            <a:pPr marL="0" indent="0">
              <a:buNone/>
            </a:pPr>
            <a:r>
              <a:rPr lang="en-AU" sz="2800" dirty="0" err="1"/>
              <a:t>SoS</a:t>
            </a:r>
            <a:r>
              <a:rPr lang="en-AU" sz="2800" dirty="0"/>
              <a:t> 1:5,8,15 - Dark </a:t>
            </a:r>
            <a:r>
              <a:rPr lang="en-AU" sz="2800" i="1" dirty="0"/>
              <a:t>vs</a:t>
            </a:r>
            <a:r>
              <a:rPr lang="en-AU" sz="2800" dirty="0"/>
              <a:t> lovely, fair/fairest</a:t>
            </a:r>
          </a:p>
          <a:p>
            <a:pPr marL="0" indent="0">
              <a:buNone/>
            </a:pPr>
            <a:r>
              <a:rPr lang="en-AU" sz="2800" i="1" baseline="30000" dirty="0"/>
              <a:t>5</a:t>
            </a:r>
            <a:r>
              <a:rPr lang="en-AU" sz="2800" i="1" dirty="0"/>
              <a:t>I am dark (in heart), but lovely (to God)…</a:t>
            </a:r>
            <a:br>
              <a:rPr lang="en-AU" sz="2800" i="1" dirty="0"/>
            </a:br>
            <a:r>
              <a:rPr lang="en-AU" sz="2800" i="1" baseline="30000" dirty="0"/>
              <a:t>6</a:t>
            </a:r>
            <a:r>
              <a:rPr lang="en-AU" sz="2800" i="1" dirty="0"/>
              <a:t>…my own vineyard (heart) I have not kept</a:t>
            </a:r>
          </a:p>
          <a:p>
            <a:r>
              <a:rPr lang="en-AU" sz="2800" dirty="0"/>
              <a:t>Dark = fallenness, sinfulness, weakness</a:t>
            </a:r>
          </a:p>
          <a:p>
            <a:pPr marL="0" indent="0">
              <a:buNone/>
            </a:pPr>
            <a:endParaRPr lang="en-AU" sz="1400" dirty="0"/>
          </a:p>
          <a:p>
            <a:r>
              <a:rPr lang="en-AU" sz="2800" dirty="0"/>
              <a:t>We are </a:t>
            </a:r>
            <a:r>
              <a:rPr lang="en-AU" sz="2800" u="sng" dirty="0"/>
              <a:t>lovely</a:t>
            </a:r>
            <a:r>
              <a:rPr lang="en-AU" sz="2800" dirty="0"/>
              <a:t> to God because of His grace.</a:t>
            </a:r>
            <a:br>
              <a:rPr lang="en-AU" sz="2800" dirty="0"/>
            </a:br>
            <a:r>
              <a:rPr lang="en-AU" sz="2800" dirty="0"/>
              <a:t>Run to Him, not from Him when we fall. </a:t>
            </a:r>
          </a:p>
          <a:p>
            <a:endParaRPr lang="en-AU" sz="1400" dirty="0"/>
          </a:p>
          <a:p>
            <a:r>
              <a:rPr lang="en-AU" sz="2800" dirty="0"/>
              <a:t>The enemy wants to accuse us, put us to shame and paralyse us.</a:t>
            </a:r>
          </a:p>
          <a:p>
            <a:endParaRPr lang="en-AU" sz="1400" dirty="0"/>
          </a:p>
          <a:p>
            <a:r>
              <a:rPr lang="en-AU" sz="2800" dirty="0"/>
              <a:t>“My own heart” = Sincere believers (2 Cr 13:14)</a:t>
            </a:r>
          </a:p>
        </p:txBody>
      </p:sp>
    </p:spTree>
    <p:extLst>
      <p:ext uri="{BB962C8B-B14F-4D97-AF65-F5344CB8AC3E}">
        <p14:creationId xmlns:p14="http://schemas.microsoft.com/office/powerpoint/2010/main" val="28174659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9933</TotalTime>
  <Words>311</Words>
  <Application>Microsoft Office PowerPoint</Application>
  <PresentationFormat>On-screen Show (4:3)</PresentationFormat>
  <Paragraphs>80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맑은 고딕</vt:lpstr>
      <vt:lpstr>Arial</vt:lpstr>
      <vt:lpstr>Arial Rounded MT Bold</vt:lpstr>
      <vt:lpstr>Calibri</vt:lpstr>
      <vt:lpstr>Century Gothic</vt:lpstr>
      <vt:lpstr>Office Theme</vt:lpstr>
      <vt:lpstr>The beginning of the  maturity process</vt:lpstr>
      <vt:lpstr>Songs of Solomon (intro)</vt:lpstr>
      <vt:lpstr>Songs of Solomon (recap)</vt:lpstr>
      <vt:lpstr>Luke 1:13-17, Mal 4:5-6</vt:lpstr>
      <vt:lpstr>The greatest commandment</vt:lpstr>
      <vt:lpstr>1) Begins with a declaration of love</vt:lpstr>
      <vt:lpstr>2) Begins with receiving His Word</vt:lpstr>
      <vt:lpstr>3) Begins by setting our priorities</vt:lpstr>
      <vt:lpstr>4) Begins with the paradox of Grace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174</cp:revision>
  <cp:lastPrinted>2016-05-21T23:01:06Z</cp:lastPrinted>
  <dcterms:created xsi:type="dcterms:W3CDTF">2014-04-01T16:35:38Z</dcterms:created>
  <dcterms:modified xsi:type="dcterms:W3CDTF">2019-03-10T00:42:43Z</dcterms:modified>
</cp:coreProperties>
</file>